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491" r:id="rId3"/>
    <p:sldId id="452" r:id="rId4"/>
    <p:sldId id="489" r:id="rId5"/>
    <p:sldId id="490" r:id="rId6"/>
    <p:sldId id="456" r:id="rId7"/>
    <p:sldId id="478" r:id="rId8"/>
    <p:sldId id="479" r:id="rId9"/>
    <p:sldId id="480" r:id="rId10"/>
    <p:sldId id="482" r:id="rId11"/>
    <p:sldId id="483" r:id="rId12"/>
    <p:sldId id="484" r:id="rId13"/>
    <p:sldId id="485" r:id="rId14"/>
    <p:sldId id="486" r:id="rId15"/>
    <p:sldId id="4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manshu Pathak" initials="HP" lastIdx="1" clrIdx="0">
    <p:extLst>
      <p:ext uri="{19B8F6BF-5375-455C-9EA6-DF929625EA0E}">
        <p15:presenceInfo xmlns:p15="http://schemas.microsoft.com/office/powerpoint/2012/main" userId="S-1-5-21-1602917130-1055328075-1187707831-30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7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90BC7-376F-4615-BD1B-85902A7AD150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2D72C-A85D-4A81-891F-35C2B3D152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52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A8FC2B-D4DF-497F-8CFB-F8E151E7465A}" type="datetime1">
              <a:rPr lang="en-US" altLang="en-US" sz="1300" smtClean="0"/>
              <a:pPr>
                <a:spcBef>
                  <a:spcPct val="0"/>
                </a:spcBef>
              </a:pPr>
              <a:t>1/21/2025</a:t>
            </a:fld>
            <a:endParaRPr lang="en-US" altLang="en-US" sz="1300"/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45CDD67-CDF7-4EBA-AC77-921B0D0CA3C1}" type="slidenum">
              <a:rPr lang="en-US" altLang="en-US" sz="130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en-US" sz="1300">
              <a:latin typeface="Calibri" panose="020F0502020204030204" pitchFamily="34" charset="0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2388" cy="3602038"/>
          </a:xfrm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2475"/>
            <a:ext cx="5851525" cy="4318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rIns="96653"/>
          <a:lstStyle/>
          <a:p>
            <a:pPr>
              <a:spcBef>
                <a:spcPct val="0"/>
              </a:spcBef>
            </a:pPr>
            <a:endParaRPr lang="en-I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238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A8FC2B-D4DF-497F-8CFB-F8E151E7465A}" type="datetime1">
              <a:rPr lang="en-US" altLang="en-US" sz="1300" smtClean="0"/>
              <a:pPr>
                <a:spcBef>
                  <a:spcPct val="0"/>
                </a:spcBef>
              </a:pPr>
              <a:t>1/21/2025</a:t>
            </a:fld>
            <a:endParaRPr lang="en-US" altLang="en-US" sz="1300" smtClean="0"/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45CDD67-CDF7-4EBA-AC77-921B0D0CA3C1}" type="slidenum">
              <a:rPr lang="en-US" altLang="en-US" sz="130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en-US" sz="1300">
              <a:latin typeface="Calibri" panose="020F0502020204030204" pitchFamily="34" charset="0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2388" cy="3602038"/>
          </a:xfrm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2475"/>
            <a:ext cx="5851525" cy="4318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rIns="96653"/>
          <a:lstStyle/>
          <a:p>
            <a:pPr>
              <a:spcBef>
                <a:spcPct val="0"/>
              </a:spcBef>
            </a:pPr>
            <a:endParaRPr lang="en-I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89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A8FC2B-D4DF-497F-8CFB-F8E151E7465A}" type="datetime1">
              <a:rPr lang="en-US" altLang="en-US" sz="1300" smtClean="0"/>
              <a:pPr>
                <a:spcBef>
                  <a:spcPct val="0"/>
                </a:spcBef>
              </a:pPr>
              <a:t>1/21/2025</a:t>
            </a:fld>
            <a:endParaRPr lang="en-US" altLang="en-US" sz="1300" smtClean="0"/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45CDD67-CDF7-4EBA-AC77-921B0D0CA3C1}" type="slidenum">
              <a:rPr lang="en-US" altLang="en-US" sz="130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en-US" sz="1300">
              <a:latin typeface="Calibri" panose="020F0502020204030204" pitchFamily="34" charset="0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2388" cy="3602038"/>
          </a:xfrm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2475"/>
            <a:ext cx="5851525" cy="4318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rIns="96653"/>
          <a:lstStyle/>
          <a:p>
            <a:pPr>
              <a:spcBef>
                <a:spcPct val="0"/>
              </a:spcBef>
            </a:pPr>
            <a:endParaRPr lang="en-I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89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A8FC2B-D4DF-497F-8CFB-F8E151E7465A}" type="datetime1">
              <a:rPr lang="en-US" altLang="en-US" sz="1300" smtClean="0"/>
              <a:pPr>
                <a:spcBef>
                  <a:spcPct val="0"/>
                </a:spcBef>
              </a:pPr>
              <a:t>1/21/2025</a:t>
            </a:fld>
            <a:endParaRPr lang="en-US" altLang="en-US" sz="1300" smtClean="0"/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45CDD67-CDF7-4EBA-AC77-921B0D0CA3C1}" type="slidenum">
              <a:rPr lang="en-US" altLang="en-US" sz="130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en-US" sz="1300">
              <a:latin typeface="Calibri" panose="020F0502020204030204" pitchFamily="34" charset="0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2388" cy="3602038"/>
          </a:xfrm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2475"/>
            <a:ext cx="5851525" cy="4318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rIns="96653"/>
          <a:lstStyle/>
          <a:p>
            <a:pPr>
              <a:spcBef>
                <a:spcPct val="0"/>
              </a:spcBef>
            </a:pPr>
            <a:endParaRPr lang="en-I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89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A8FC2B-D4DF-497F-8CFB-F8E151E7465A}" type="datetime1">
              <a:rPr lang="en-US" altLang="en-US" sz="1300" smtClean="0"/>
              <a:pPr>
                <a:spcBef>
                  <a:spcPct val="0"/>
                </a:spcBef>
              </a:pPr>
              <a:t>1/21/2025</a:t>
            </a:fld>
            <a:endParaRPr lang="en-US" altLang="en-US" sz="1300" smtClean="0"/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45CDD67-CDF7-4EBA-AC77-921B0D0CA3C1}" type="slidenum">
              <a:rPr lang="en-US" altLang="en-US" sz="130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en-US" sz="1300">
              <a:latin typeface="Calibri" panose="020F0502020204030204" pitchFamily="34" charset="0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2388" cy="3602038"/>
          </a:xfrm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2475"/>
            <a:ext cx="5851525" cy="4318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rIns="96653"/>
          <a:lstStyle/>
          <a:p>
            <a:pPr>
              <a:spcBef>
                <a:spcPct val="0"/>
              </a:spcBef>
            </a:pPr>
            <a:endParaRPr lang="en-I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89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A8FC2B-D4DF-497F-8CFB-F8E151E7465A}" type="datetime1">
              <a:rPr lang="en-US" altLang="en-US" sz="1300" smtClean="0"/>
              <a:pPr>
                <a:spcBef>
                  <a:spcPct val="0"/>
                </a:spcBef>
              </a:pPr>
              <a:t>1/21/2025</a:t>
            </a:fld>
            <a:endParaRPr lang="en-US" altLang="en-US" sz="1300" smtClean="0"/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45CDD67-CDF7-4EBA-AC77-921B0D0CA3C1}" type="slidenum">
              <a:rPr lang="en-US" altLang="en-US" sz="130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en-US" sz="1300">
              <a:latin typeface="Calibri" panose="020F0502020204030204" pitchFamily="34" charset="0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2388" cy="3602038"/>
          </a:xfrm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2475"/>
            <a:ext cx="5851525" cy="4318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rIns="96653"/>
          <a:lstStyle/>
          <a:p>
            <a:pPr>
              <a:spcBef>
                <a:spcPct val="0"/>
              </a:spcBef>
            </a:pPr>
            <a:endParaRPr lang="en-I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89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A8FC2B-D4DF-497F-8CFB-F8E151E7465A}" type="datetime1">
              <a:rPr lang="en-US" altLang="en-US" sz="1300" smtClean="0"/>
              <a:pPr>
                <a:spcBef>
                  <a:spcPct val="0"/>
                </a:spcBef>
              </a:pPr>
              <a:t>1/21/2025</a:t>
            </a:fld>
            <a:endParaRPr lang="en-US" altLang="en-US" sz="1300" smtClean="0"/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45CDD67-CDF7-4EBA-AC77-921B0D0CA3C1}" type="slidenum">
              <a:rPr lang="en-US" altLang="en-US" sz="130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en-US" sz="1300">
              <a:latin typeface="Calibri" panose="020F0502020204030204" pitchFamily="34" charset="0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2388" cy="3602038"/>
          </a:xfrm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2475"/>
            <a:ext cx="5851525" cy="4318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rIns="96653"/>
          <a:lstStyle/>
          <a:p>
            <a:pPr>
              <a:spcBef>
                <a:spcPct val="0"/>
              </a:spcBef>
            </a:pPr>
            <a:endParaRPr lang="en-I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3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A8FC2B-D4DF-497F-8CFB-F8E151E7465A}" type="datetime1">
              <a:rPr lang="en-US" altLang="en-US" sz="1300" smtClean="0"/>
              <a:pPr>
                <a:spcBef>
                  <a:spcPct val="0"/>
                </a:spcBef>
              </a:pPr>
              <a:t>1/21/2025</a:t>
            </a:fld>
            <a:endParaRPr lang="en-US" altLang="en-US" sz="1300" smtClean="0"/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45CDD67-CDF7-4EBA-AC77-921B0D0CA3C1}" type="slidenum">
              <a:rPr lang="en-US" altLang="en-US" sz="130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en-US" sz="1300">
              <a:latin typeface="Calibri" panose="020F0502020204030204" pitchFamily="34" charset="0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2388" cy="3602038"/>
          </a:xfrm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2475"/>
            <a:ext cx="5851525" cy="4318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rIns="96653"/>
          <a:lstStyle/>
          <a:p>
            <a:pPr>
              <a:spcBef>
                <a:spcPct val="0"/>
              </a:spcBef>
            </a:pPr>
            <a:endParaRPr lang="en-I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89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A8FC2B-D4DF-497F-8CFB-F8E151E7465A}" type="datetime1">
              <a:rPr lang="en-US" altLang="en-US" sz="1300" smtClean="0"/>
              <a:pPr>
                <a:spcBef>
                  <a:spcPct val="0"/>
                </a:spcBef>
              </a:pPr>
              <a:t>1/21/2025</a:t>
            </a:fld>
            <a:endParaRPr lang="en-US" altLang="en-US" sz="1300" smtClean="0"/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45CDD67-CDF7-4EBA-AC77-921B0D0CA3C1}" type="slidenum">
              <a:rPr lang="en-US" altLang="en-US" sz="130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en-US" sz="1300">
              <a:latin typeface="Calibri" panose="020F0502020204030204" pitchFamily="34" charset="0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2388" cy="3602038"/>
          </a:xfrm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2475"/>
            <a:ext cx="5851525" cy="4318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rIns="96653"/>
          <a:lstStyle/>
          <a:p>
            <a:pPr>
              <a:spcBef>
                <a:spcPct val="0"/>
              </a:spcBef>
            </a:pPr>
            <a:endParaRPr lang="en-I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89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A8FC2B-D4DF-497F-8CFB-F8E151E7465A}" type="datetime1">
              <a:rPr lang="en-US" altLang="en-US" sz="1300" smtClean="0"/>
              <a:pPr>
                <a:spcBef>
                  <a:spcPct val="0"/>
                </a:spcBef>
              </a:pPr>
              <a:t>1/21/2025</a:t>
            </a:fld>
            <a:endParaRPr lang="en-US" altLang="en-US" sz="1300" smtClean="0"/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45CDD67-CDF7-4EBA-AC77-921B0D0CA3C1}" type="slidenum">
              <a:rPr lang="en-US" altLang="en-US" sz="130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en-US" sz="1300">
              <a:latin typeface="Calibri" panose="020F0502020204030204" pitchFamily="34" charset="0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2388" cy="3602038"/>
          </a:xfrm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2475"/>
            <a:ext cx="5851525" cy="4318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rIns="96653"/>
          <a:lstStyle/>
          <a:p>
            <a:pPr>
              <a:spcBef>
                <a:spcPct val="0"/>
              </a:spcBef>
            </a:pPr>
            <a:endParaRPr lang="en-I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89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A8FC2B-D4DF-497F-8CFB-F8E151E7465A}" type="datetime1">
              <a:rPr lang="en-US" altLang="en-US" sz="1300" smtClean="0"/>
              <a:pPr>
                <a:spcBef>
                  <a:spcPct val="0"/>
                </a:spcBef>
              </a:pPr>
              <a:t>1/21/2025</a:t>
            </a:fld>
            <a:endParaRPr lang="en-US" altLang="en-US" sz="1300" smtClean="0"/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45CDD67-CDF7-4EBA-AC77-921B0D0CA3C1}" type="slidenum">
              <a:rPr lang="en-US" altLang="en-US" sz="130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en-US" sz="1300">
              <a:latin typeface="Calibri" panose="020F0502020204030204" pitchFamily="34" charset="0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2388" cy="3602038"/>
          </a:xfrm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2475"/>
            <a:ext cx="5851525" cy="4318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rIns="96653"/>
          <a:lstStyle/>
          <a:p>
            <a:pPr>
              <a:spcBef>
                <a:spcPct val="0"/>
              </a:spcBef>
            </a:pPr>
            <a:endParaRPr lang="en-I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89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A8FC2B-D4DF-497F-8CFB-F8E151E7465A}" type="datetime1">
              <a:rPr lang="en-US" altLang="en-US" sz="1300" smtClean="0"/>
              <a:pPr>
                <a:spcBef>
                  <a:spcPct val="0"/>
                </a:spcBef>
              </a:pPr>
              <a:t>1/21/2025</a:t>
            </a:fld>
            <a:endParaRPr lang="en-US" altLang="en-US" sz="1300" smtClean="0"/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45CDD67-CDF7-4EBA-AC77-921B0D0CA3C1}" type="slidenum">
              <a:rPr lang="en-US" altLang="en-US" sz="130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en-US" sz="1300">
              <a:latin typeface="Calibri" panose="020F0502020204030204" pitchFamily="34" charset="0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2388" cy="3602038"/>
          </a:xfrm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2475"/>
            <a:ext cx="5851525" cy="4318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rIns="96653"/>
          <a:lstStyle/>
          <a:p>
            <a:pPr>
              <a:spcBef>
                <a:spcPct val="0"/>
              </a:spcBef>
            </a:pPr>
            <a:endParaRPr lang="en-I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89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A8FC2B-D4DF-497F-8CFB-F8E151E7465A}" type="datetime1">
              <a:rPr lang="en-US" altLang="en-US" sz="1300" smtClean="0"/>
              <a:pPr>
                <a:spcBef>
                  <a:spcPct val="0"/>
                </a:spcBef>
              </a:pPr>
              <a:t>1/21/2025</a:t>
            </a:fld>
            <a:endParaRPr lang="en-US" altLang="en-US" sz="1300" smtClean="0"/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45CDD67-CDF7-4EBA-AC77-921B0D0CA3C1}" type="slidenum">
              <a:rPr lang="en-US" altLang="en-US" sz="130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en-US" sz="1300">
              <a:latin typeface="Calibri" panose="020F0502020204030204" pitchFamily="34" charset="0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2388" cy="3602038"/>
          </a:xfrm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2475"/>
            <a:ext cx="5851525" cy="4318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rIns="96653"/>
          <a:lstStyle/>
          <a:p>
            <a:pPr>
              <a:spcBef>
                <a:spcPct val="0"/>
              </a:spcBef>
            </a:pPr>
            <a:endParaRPr lang="en-I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89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A8FC2B-D4DF-497F-8CFB-F8E151E7465A}" type="datetime1">
              <a:rPr lang="en-US" altLang="en-US" sz="1300" smtClean="0"/>
              <a:pPr>
                <a:spcBef>
                  <a:spcPct val="0"/>
                </a:spcBef>
              </a:pPr>
              <a:t>1/21/2025</a:t>
            </a:fld>
            <a:endParaRPr lang="en-US" altLang="en-US" sz="1300" smtClean="0"/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45CDD67-CDF7-4EBA-AC77-921B0D0CA3C1}" type="slidenum">
              <a:rPr lang="en-US" altLang="en-US" sz="130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en-US" sz="1300">
              <a:latin typeface="Calibri" panose="020F0502020204030204" pitchFamily="34" charset="0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2388" cy="3602038"/>
          </a:xfrm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2475"/>
            <a:ext cx="5851525" cy="4318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rIns="96653"/>
          <a:lstStyle/>
          <a:p>
            <a:pPr>
              <a:spcBef>
                <a:spcPct val="0"/>
              </a:spcBef>
            </a:pPr>
            <a:endParaRPr lang="en-I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89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A9E4-C399-450A-A0F3-572696410F6B}" type="datetime1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F7A0-DC1B-4206-9A6C-A3DED178D1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3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6AA8D-B9C1-4979-A317-CF0BB4DB064D}" type="datetime1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F7A0-DC1B-4206-9A6C-A3DED178D1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68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75288-EF59-492C-B875-DDE7711170EE}" type="datetime1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F7A0-DC1B-4206-9A6C-A3DED178D1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1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7B3B7-DBFA-4B14-959E-E52E7BAA3969}" type="datetime1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F7A0-DC1B-4206-9A6C-A3DED178D1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8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B9692-AF2F-4749-BF28-E1C5952E1DDD}" type="datetime1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F7A0-DC1B-4206-9A6C-A3DED178D1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71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1924-D4D1-46F0-9D6E-B75EEB2B6365}" type="datetime1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F7A0-DC1B-4206-9A6C-A3DED178D1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70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1F01-8683-4635-8236-9E801811C4D1}" type="datetime1">
              <a:rPr lang="en-US" smtClean="0"/>
              <a:pPr/>
              <a:t>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F7A0-DC1B-4206-9A6C-A3DED178D1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05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A8438-6F1C-4CDE-B5E4-BB78194AFBBF}" type="datetime1">
              <a:rPr lang="en-US" smtClean="0"/>
              <a:pPr/>
              <a:t>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F7A0-DC1B-4206-9A6C-A3DED178D1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D04D-5CCE-4586-9947-941F6D4D02B9}" type="datetime1">
              <a:rPr lang="en-US" smtClean="0"/>
              <a:pPr/>
              <a:t>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F7A0-DC1B-4206-9A6C-A3DED178D1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52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23A37-4371-4EFB-96D5-0F2270945EE9}" type="datetime1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F7A0-DC1B-4206-9A6C-A3DED178D1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42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3996E-CAA2-4EC9-872A-986ED03CDF75}" type="datetime1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F7A0-DC1B-4206-9A6C-A3DED178D1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1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65AA6-9CB2-4FBC-8D5C-6F4917C30B27}" type="datetime1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2F7A0-DC1B-4206-9A6C-A3DED178D1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6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himanshu@iitmandi.ac.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7983" y="220627"/>
            <a:ext cx="9144000" cy="818278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Lab –II (ME312P 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145" y="5786149"/>
            <a:ext cx="8836915" cy="7527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Dr. Himanshu Pathak</a:t>
            </a:r>
          </a:p>
          <a:p>
            <a:r>
              <a:rPr lang="en-US" b="1" dirty="0" smtClean="0"/>
              <a:t>Dr. </a:t>
            </a:r>
            <a:r>
              <a:rPr lang="en-US" b="1" dirty="0" smtClean="0"/>
              <a:t>Sunny Zafar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F7A0-DC1B-4206-9A6C-A3DED178D1B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 descr="nsussman_ebay-machine-800x600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2224" y="1183849"/>
            <a:ext cx="8028432" cy="412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6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316" name="Rectangle 2"/>
          <p:cNvSpPr>
            <a:spLocks noChangeArrowheads="1"/>
          </p:cNvSpPr>
          <p:nvPr/>
        </p:nvSpPr>
        <p:spPr bwMode="auto">
          <a:xfrm flipV="1">
            <a:off x="0" y="919123"/>
            <a:ext cx="12192000" cy="45719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85E"/>
              </a:gs>
            </a:gsLst>
            <a:path path="rect">
              <a:fillToRect r="100000" b="100000"/>
            </a:path>
          </a:gra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lIns="91418" tIns="45710" rIns="91418" bIns="4571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0C57-AD8D-4686-BAB4-5D0E9B273C9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 descr="iit mandi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7080" y="9144"/>
            <a:ext cx="1132941" cy="907814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552575" y="1102542"/>
            <a:ext cx="11479236" cy="62274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b="1" dirty="0" smtClean="0">
                <a:solidFill>
                  <a:srgbClr val="7030A0"/>
                </a:solidFill>
              </a:rPr>
              <a:t>Demonstrate the effective passive vibration control treatment.</a:t>
            </a:r>
          </a:p>
          <a:p>
            <a:endParaRPr lang="en-IN" sz="2400" b="1" dirty="0" smtClean="0">
              <a:solidFill>
                <a:srgbClr val="7030A0"/>
              </a:solidFill>
            </a:endParaRPr>
          </a:p>
        </p:txBody>
      </p:sp>
      <p:pic>
        <p:nvPicPr>
          <p:cNvPr id="10" name="Picture 9" descr="Vibration Faundamental Train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2994" y="1846052"/>
            <a:ext cx="7826487" cy="46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6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316" name="Rectangle 2"/>
          <p:cNvSpPr>
            <a:spLocks noChangeArrowheads="1"/>
          </p:cNvSpPr>
          <p:nvPr/>
        </p:nvSpPr>
        <p:spPr bwMode="auto">
          <a:xfrm flipV="1">
            <a:off x="0" y="919123"/>
            <a:ext cx="12192000" cy="45719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85E"/>
              </a:gs>
            </a:gsLst>
            <a:path path="rect">
              <a:fillToRect r="100000" b="100000"/>
            </a:path>
          </a:gra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lIns="91418" tIns="45710" rIns="91418" bIns="4571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0C57-AD8D-4686-BAB4-5D0E9B273C9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 descr="iit mandi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7080" y="9144"/>
            <a:ext cx="1132941" cy="907814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552575" y="1102541"/>
            <a:ext cx="11479236" cy="125246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b="1" dirty="0" smtClean="0">
                <a:solidFill>
                  <a:srgbClr val="7030A0"/>
                </a:solidFill>
              </a:rPr>
              <a:t>In this experiment the oscillation behaviour of an elastic shaft will be studied. Phenomena such as resonance and self-centring will be particularly clear in the over-critical range.</a:t>
            </a:r>
          </a:p>
          <a:p>
            <a:endParaRPr lang="en-IN" sz="2400" b="1" dirty="0" smtClean="0">
              <a:solidFill>
                <a:srgbClr val="7030A0"/>
              </a:solidFill>
            </a:endParaRPr>
          </a:p>
        </p:txBody>
      </p:sp>
      <p:pic>
        <p:nvPicPr>
          <p:cNvPr id="10" name="Picture 9" descr="Whirling Shaft Apparatus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74" y="2648310"/>
            <a:ext cx="11567125" cy="367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6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316" name="Rectangle 2"/>
          <p:cNvSpPr>
            <a:spLocks noChangeArrowheads="1"/>
          </p:cNvSpPr>
          <p:nvPr/>
        </p:nvSpPr>
        <p:spPr bwMode="auto">
          <a:xfrm flipV="1">
            <a:off x="0" y="919123"/>
            <a:ext cx="12192000" cy="45719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85E"/>
              </a:gs>
            </a:gsLst>
            <a:path path="rect">
              <a:fillToRect r="100000" b="100000"/>
            </a:path>
          </a:gra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lIns="91418" tIns="45710" rIns="91418" bIns="4571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0C57-AD8D-4686-BAB4-5D0E9B273C9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 descr="iit mandi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7080" y="9144"/>
            <a:ext cx="1132941" cy="907814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552575" y="1102541"/>
            <a:ext cx="11479236" cy="95917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b="1" dirty="0" smtClean="0">
                <a:solidFill>
                  <a:srgbClr val="7030A0"/>
                </a:solidFill>
              </a:rPr>
              <a:t>To study the </a:t>
            </a:r>
            <a:r>
              <a:rPr lang="en-IN" sz="2400" b="1" dirty="0" err="1" smtClean="0">
                <a:solidFill>
                  <a:srgbClr val="7030A0"/>
                </a:solidFill>
              </a:rPr>
              <a:t>torsional</a:t>
            </a:r>
            <a:r>
              <a:rPr lang="en-IN" sz="2400" b="1" dirty="0" smtClean="0">
                <a:solidFill>
                  <a:srgbClr val="7030A0"/>
                </a:solidFill>
              </a:rPr>
              <a:t> vibrations of two rotor system.</a:t>
            </a:r>
          </a:p>
          <a:p>
            <a:pPr>
              <a:buFont typeface="Arial" pitchFamily="34" charset="0"/>
              <a:buChar char="•"/>
            </a:pPr>
            <a:r>
              <a:rPr lang="en-IN" sz="2400" b="1" dirty="0" smtClean="0">
                <a:solidFill>
                  <a:srgbClr val="7030A0"/>
                </a:solidFill>
              </a:rPr>
              <a:t>To study damped </a:t>
            </a:r>
            <a:r>
              <a:rPr lang="en-IN" sz="2400" b="1" dirty="0" err="1" smtClean="0">
                <a:solidFill>
                  <a:srgbClr val="7030A0"/>
                </a:solidFill>
              </a:rPr>
              <a:t>torsional</a:t>
            </a:r>
            <a:r>
              <a:rPr lang="en-IN" sz="2400" b="1" dirty="0" smtClean="0">
                <a:solidFill>
                  <a:srgbClr val="7030A0"/>
                </a:solidFill>
              </a:rPr>
              <a:t> vibrations of single rotor system.</a:t>
            </a:r>
          </a:p>
          <a:p>
            <a:endParaRPr lang="en-IN" sz="2400" b="1" dirty="0" smtClean="0">
              <a:solidFill>
                <a:srgbClr val="7030A0"/>
              </a:solidFill>
            </a:endParaRPr>
          </a:p>
        </p:txBody>
      </p:sp>
      <p:pic>
        <p:nvPicPr>
          <p:cNvPr id="10" name="Picture 9" descr="Universal Vibration Apparatu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2882" y="2292537"/>
            <a:ext cx="3088257" cy="451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6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316" name="Rectangle 2"/>
          <p:cNvSpPr>
            <a:spLocks noChangeArrowheads="1"/>
          </p:cNvSpPr>
          <p:nvPr/>
        </p:nvSpPr>
        <p:spPr bwMode="auto">
          <a:xfrm flipV="1">
            <a:off x="0" y="919123"/>
            <a:ext cx="12192000" cy="45719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85E"/>
              </a:gs>
            </a:gsLst>
            <a:path path="rect">
              <a:fillToRect r="100000" b="100000"/>
            </a:path>
          </a:gra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lIns="91418" tIns="45710" rIns="91418" bIns="4571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0C57-AD8D-4686-BAB4-5D0E9B273C9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 descr="iit mandi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7080" y="9144"/>
            <a:ext cx="1132941" cy="907814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552575" y="1102541"/>
            <a:ext cx="11479236" cy="164065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b="1" dirty="0" smtClean="0">
                <a:solidFill>
                  <a:srgbClr val="7030A0"/>
                </a:solidFill>
              </a:rPr>
              <a:t>The TM 180 4-cylinder model is used to investigate the free mass forces and mass moments of a reciprocating engine. To prove the characteristic free mass forces and 1st and 2nd order moments for the respective reciprocating engines using the 4-cylinder model TM 180 and the associated software.</a:t>
            </a:r>
          </a:p>
          <a:p>
            <a:endParaRPr lang="en-IN" sz="2400" b="1" dirty="0" smtClean="0">
              <a:solidFill>
                <a:srgbClr val="7030A0"/>
              </a:solidFill>
            </a:endParaRPr>
          </a:p>
        </p:txBody>
      </p:sp>
      <p:pic>
        <p:nvPicPr>
          <p:cNvPr id="10" name="Picture 9" descr="Reciprocating of Engine mass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5317" y="2743200"/>
            <a:ext cx="5778112" cy="394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6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316" name="Rectangle 2"/>
          <p:cNvSpPr>
            <a:spLocks noChangeArrowheads="1"/>
          </p:cNvSpPr>
          <p:nvPr/>
        </p:nvSpPr>
        <p:spPr bwMode="auto">
          <a:xfrm flipV="1">
            <a:off x="0" y="919123"/>
            <a:ext cx="12192000" cy="45719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85E"/>
              </a:gs>
            </a:gsLst>
            <a:path path="rect">
              <a:fillToRect r="100000" b="100000"/>
            </a:path>
          </a:gra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lIns="91418" tIns="45710" rIns="91418" bIns="4571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0C57-AD8D-4686-BAB4-5D0E9B273C9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 descr="iit mandi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7080" y="9144"/>
            <a:ext cx="1132941" cy="907814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552575" y="1102541"/>
            <a:ext cx="11479236" cy="164065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b="1" dirty="0" smtClean="0">
                <a:solidFill>
                  <a:srgbClr val="7030A0"/>
                </a:solidFill>
              </a:rPr>
              <a:t>To measure </a:t>
            </a:r>
            <a:r>
              <a:rPr lang="en-IN" sz="2400" b="1" dirty="0" err="1" smtClean="0">
                <a:solidFill>
                  <a:srgbClr val="7030A0"/>
                </a:solidFill>
              </a:rPr>
              <a:t>Epicyclic</a:t>
            </a:r>
            <a:r>
              <a:rPr lang="en-IN" sz="2400" b="1" dirty="0" smtClean="0">
                <a:solidFill>
                  <a:srgbClr val="7030A0"/>
                </a:solidFill>
              </a:rPr>
              <a:t> gear ratio between input Shaft and output shaft.</a:t>
            </a:r>
          </a:p>
          <a:p>
            <a:pPr>
              <a:buFont typeface="Arial" pitchFamily="34" charset="0"/>
              <a:buChar char="•"/>
            </a:pPr>
            <a:r>
              <a:rPr lang="en-IN" sz="2400" b="1" dirty="0" smtClean="0">
                <a:solidFill>
                  <a:srgbClr val="7030A0"/>
                </a:solidFill>
              </a:rPr>
              <a:t>To measure input torque, holding torque and output torque of </a:t>
            </a:r>
            <a:r>
              <a:rPr lang="en-IN" sz="2400" b="1" dirty="0" err="1" smtClean="0">
                <a:solidFill>
                  <a:srgbClr val="7030A0"/>
                </a:solidFill>
              </a:rPr>
              <a:t>epicyclic</a:t>
            </a:r>
            <a:r>
              <a:rPr lang="en-IN" sz="2400" b="1" dirty="0" smtClean="0">
                <a:solidFill>
                  <a:srgbClr val="7030A0"/>
                </a:solidFill>
              </a:rPr>
              <a:t> gear train system.</a:t>
            </a:r>
            <a:br>
              <a:rPr lang="en-IN" sz="2400" b="1" dirty="0" smtClean="0">
                <a:solidFill>
                  <a:srgbClr val="7030A0"/>
                </a:solidFill>
              </a:rPr>
            </a:br>
            <a:endParaRPr lang="en-IN" sz="2400" b="1" dirty="0" smtClean="0">
              <a:solidFill>
                <a:srgbClr val="7030A0"/>
              </a:solidFill>
            </a:endParaRPr>
          </a:p>
          <a:p>
            <a:endParaRPr lang="en-IN" sz="2400" b="1" dirty="0" smtClean="0">
              <a:solidFill>
                <a:srgbClr val="7030A0"/>
              </a:solidFill>
            </a:endParaRPr>
          </a:p>
        </p:txBody>
      </p:sp>
      <p:pic>
        <p:nvPicPr>
          <p:cNvPr id="11" name="Picture 10" descr="E:\transcend pen drive\MARS IMAGE\Mars Photo\TOM\TOM 11\Epicyclic gear train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83479" y="2375378"/>
            <a:ext cx="6587337" cy="3896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0406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316" name="Rectangle 2"/>
          <p:cNvSpPr>
            <a:spLocks noChangeArrowheads="1"/>
          </p:cNvSpPr>
          <p:nvPr/>
        </p:nvSpPr>
        <p:spPr bwMode="auto">
          <a:xfrm flipV="1">
            <a:off x="0" y="919123"/>
            <a:ext cx="12192000" cy="45719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85E"/>
              </a:gs>
            </a:gsLst>
            <a:path path="rect">
              <a:fillToRect r="100000" b="100000"/>
            </a:path>
          </a:gra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lIns="91418" tIns="45710" rIns="91418" bIns="4571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0C57-AD8D-4686-BAB4-5D0E9B273C9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Picture 7" descr="iit mandi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7080" y="9144"/>
            <a:ext cx="1132941" cy="907814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552575" y="1102541"/>
            <a:ext cx="11479236" cy="164065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b="1" dirty="0" smtClean="0">
                <a:solidFill>
                  <a:srgbClr val="7030A0"/>
                </a:solidFill>
              </a:rPr>
              <a:t>Plotting and analysis of cam profile contour with different shapes of cam and follower.</a:t>
            </a:r>
          </a:p>
          <a:p>
            <a:pPr>
              <a:buFont typeface="Arial" pitchFamily="34" charset="0"/>
              <a:buChar char="•"/>
            </a:pPr>
            <a:r>
              <a:rPr lang="en-IN" sz="2400" b="1" dirty="0" smtClean="0">
                <a:solidFill>
                  <a:srgbClr val="7030A0"/>
                </a:solidFill>
              </a:rPr>
              <a:t>To study the effect of follower weights (W) on the speed of bounce.</a:t>
            </a:r>
            <a:br>
              <a:rPr lang="en-IN" sz="2400" b="1" dirty="0" smtClean="0">
                <a:solidFill>
                  <a:srgbClr val="7030A0"/>
                </a:solidFill>
              </a:rPr>
            </a:br>
            <a:endParaRPr lang="en-IN" sz="2400" b="1" dirty="0" smtClean="0">
              <a:solidFill>
                <a:srgbClr val="7030A0"/>
              </a:solidFill>
            </a:endParaRPr>
          </a:p>
          <a:p>
            <a:endParaRPr lang="en-IN" sz="2400" b="1" dirty="0" smtClean="0">
              <a:solidFill>
                <a:srgbClr val="7030A0"/>
              </a:solidFill>
            </a:endParaRPr>
          </a:p>
        </p:txBody>
      </p:sp>
      <p:pic>
        <p:nvPicPr>
          <p:cNvPr id="10" name="Picture 9" descr="C:\Users\Tiger\Pictures\Desktop\image for creative lab all\Mars Photo\TOM\TOM  02\cam analysis 9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91773" y="2097972"/>
            <a:ext cx="6860152" cy="4414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406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316" name="Rectangle 2"/>
          <p:cNvSpPr>
            <a:spLocks noChangeArrowheads="1"/>
          </p:cNvSpPr>
          <p:nvPr/>
        </p:nvSpPr>
        <p:spPr bwMode="auto">
          <a:xfrm flipV="1">
            <a:off x="0" y="919123"/>
            <a:ext cx="12192000" cy="45719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85E"/>
              </a:gs>
            </a:gsLst>
            <a:path path="rect">
              <a:fillToRect r="100000" b="100000"/>
            </a:path>
          </a:gra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lIns="91418" tIns="45710" rIns="91418" bIns="4571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>
              <a:latin typeface="Calibri" panose="020F0502020204030204" pitchFamily="34" charset="0"/>
            </a:endParaRPr>
          </a:p>
        </p:txBody>
      </p:sp>
      <p:sp>
        <p:nvSpPr>
          <p:cNvPr id="13319" name="TextBox 15"/>
          <p:cNvSpPr txBox="1">
            <a:spLocks noChangeArrowheads="1"/>
          </p:cNvSpPr>
          <p:nvPr/>
        </p:nvSpPr>
        <p:spPr bwMode="auto">
          <a:xfrm>
            <a:off x="3004765" y="228935"/>
            <a:ext cx="61024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 smtClean="0">
                <a:solidFill>
                  <a:srgbClr val="993300"/>
                </a:solidFill>
              </a:rPr>
              <a:t>What is </a:t>
            </a:r>
            <a:r>
              <a:rPr lang="en-US" altLang="en-US" dirty="0" smtClean="0">
                <a:solidFill>
                  <a:srgbClr val="993300"/>
                </a:solidFill>
              </a:rPr>
              <a:t>Design Lab-II?</a:t>
            </a:r>
            <a:endParaRPr lang="en-US" altLang="en-US" dirty="0">
              <a:solidFill>
                <a:srgbClr val="9933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0C57-AD8D-4686-BAB4-5D0E9B273C9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7" descr="iit mandi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7080" y="9144"/>
            <a:ext cx="1132941" cy="9078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1954" y="1998602"/>
            <a:ext cx="11211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70C0"/>
                </a:solidFill>
                <a:latin typeface="Arial"/>
              </a:rPr>
              <a:t>Study of mechanism </a:t>
            </a:r>
            <a:r>
              <a:rPr lang="en-US" altLang="en-US" sz="2200" dirty="0">
                <a:solidFill>
                  <a:srgbClr val="0070C0"/>
                </a:solidFill>
                <a:latin typeface="Arial"/>
              </a:rPr>
              <a:t>used to impart definite motion to its parts and </a:t>
            </a:r>
            <a:r>
              <a:rPr lang="en-US" altLang="en-US" sz="2200" dirty="0">
                <a:solidFill>
                  <a:srgbClr val="0070C0"/>
                </a:solidFill>
                <a:latin typeface="Arial"/>
              </a:rPr>
              <a:t>machinery.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070C0"/>
                </a:solidFill>
                <a:latin typeface="Arial"/>
              </a:rPr>
              <a:t>Understanding of mechanical device and their use in real life world.</a:t>
            </a:r>
            <a:endParaRPr lang="en-US" altLang="en-US" sz="2200" dirty="0">
              <a:solidFill>
                <a:srgbClr val="0070C0"/>
              </a:solidFill>
              <a:latin typeface="Arial"/>
            </a:endParaRPr>
          </a:p>
        </p:txBody>
      </p:sp>
      <p:sp>
        <p:nvSpPr>
          <p:cNvPr id="10" name="TextBox 15"/>
          <p:cNvSpPr txBox="1">
            <a:spLocks noChangeArrowheads="1"/>
          </p:cNvSpPr>
          <p:nvPr/>
        </p:nvSpPr>
        <p:spPr bwMode="auto">
          <a:xfrm>
            <a:off x="2840182" y="1400412"/>
            <a:ext cx="67796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70C0"/>
                </a:solidFill>
                <a:latin typeface="Arial"/>
              </a:rPr>
              <a:t>In </a:t>
            </a:r>
            <a:r>
              <a:rPr lang="en-US" altLang="en-US" sz="2400" b="1" dirty="0">
                <a:solidFill>
                  <a:srgbClr val="0070C0"/>
                </a:solidFill>
                <a:latin typeface="Arial"/>
              </a:rPr>
              <a:t>conventional </a:t>
            </a:r>
            <a:r>
              <a:rPr lang="en-US" altLang="en-US" sz="2400" b="1" dirty="0">
                <a:solidFill>
                  <a:srgbClr val="0070C0"/>
                </a:solidFill>
                <a:latin typeface="Arial"/>
              </a:rPr>
              <a:t>term: Theory of Machine Lab</a:t>
            </a:r>
            <a:endParaRPr lang="en-US" altLang="en-US" sz="2400" b="1" dirty="0">
              <a:solidFill>
                <a:srgbClr val="007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524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316" name="Rectangle 2"/>
          <p:cNvSpPr>
            <a:spLocks noChangeArrowheads="1"/>
          </p:cNvSpPr>
          <p:nvPr/>
        </p:nvSpPr>
        <p:spPr bwMode="auto">
          <a:xfrm flipV="1">
            <a:off x="0" y="919123"/>
            <a:ext cx="12192000" cy="45719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85E"/>
              </a:gs>
            </a:gsLst>
            <a:path path="rect">
              <a:fillToRect r="100000" b="100000"/>
            </a:path>
          </a:gra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lIns="91418" tIns="45710" rIns="91418" bIns="4571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>
              <a:latin typeface="Calibri" panose="020F0502020204030204" pitchFamily="34" charset="0"/>
            </a:endParaRPr>
          </a:p>
        </p:txBody>
      </p:sp>
      <p:sp>
        <p:nvSpPr>
          <p:cNvPr id="13319" name="TextBox 15"/>
          <p:cNvSpPr txBox="1">
            <a:spLocks noChangeArrowheads="1"/>
          </p:cNvSpPr>
          <p:nvPr/>
        </p:nvSpPr>
        <p:spPr bwMode="auto">
          <a:xfrm>
            <a:off x="3004765" y="228935"/>
            <a:ext cx="61024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 smtClean="0">
                <a:solidFill>
                  <a:srgbClr val="993300"/>
                </a:solidFill>
              </a:rPr>
              <a:t>Course Reference &amp; Evaluation</a:t>
            </a:r>
            <a:endParaRPr lang="en-US" altLang="en-US" dirty="0">
              <a:solidFill>
                <a:srgbClr val="993300"/>
              </a:solidFill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220855" y="1029358"/>
            <a:ext cx="11577762" cy="29215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600" dirty="0" smtClean="0"/>
              <a:t>Textbook:</a:t>
            </a:r>
          </a:p>
          <a:p>
            <a:r>
              <a:rPr lang="en-IN" sz="2400" dirty="0" smtClean="0"/>
              <a:t>A. </a:t>
            </a:r>
            <a:r>
              <a:rPr lang="en-IN" sz="2400" dirty="0" err="1" smtClean="0"/>
              <a:t>Ghosh</a:t>
            </a:r>
            <a:r>
              <a:rPr lang="en-IN" sz="2400" dirty="0" smtClean="0"/>
              <a:t>, A. K. </a:t>
            </a:r>
            <a:r>
              <a:rPr lang="en-IN" sz="2400" dirty="0" err="1" smtClean="0"/>
              <a:t>Mallik</a:t>
            </a:r>
            <a:r>
              <a:rPr lang="en-IN" sz="2400" dirty="0" smtClean="0"/>
              <a:t>, Theory of Mechanisms and Machines, East West Press Pvt. Ltd</a:t>
            </a:r>
            <a:r>
              <a:rPr lang="en-IN" sz="2400" b="1" dirty="0" smtClean="0"/>
              <a:t>.</a:t>
            </a:r>
            <a:endParaRPr lang="en-US" sz="2400" b="1" dirty="0" smtClean="0"/>
          </a:p>
          <a:p>
            <a:r>
              <a:rPr lang="en-IN" sz="2400" dirty="0" err="1" smtClean="0"/>
              <a:t>Uicker</a:t>
            </a:r>
            <a:r>
              <a:rPr lang="en-IN" sz="2400" dirty="0" smtClean="0"/>
              <a:t>, J. J., </a:t>
            </a:r>
            <a:r>
              <a:rPr lang="en-IN" sz="2400" dirty="0" err="1" smtClean="0"/>
              <a:t>Shigley</a:t>
            </a:r>
            <a:r>
              <a:rPr lang="en-IN" sz="2400" dirty="0" smtClean="0"/>
              <a:t>, J. E., and </a:t>
            </a:r>
            <a:r>
              <a:rPr lang="en-IN" sz="2400" dirty="0" err="1" smtClean="0"/>
              <a:t>Pennock</a:t>
            </a:r>
            <a:r>
              <a:rPr lang="en-IN" sz="2400" dirty="0" smtClean="0"/>
              <a:t>, G. R., Theory of Machines and Mechanisms, Oxford University Press.</a:t>
            </a:r>
            <a:endParaRPr lang="en-US" sz="2400" dirty="0" smtClean="0"/>
          </a:p>
          <a:p>
            <a:r>
              <a:rPr lang="en-IN" sz="2400" dirty="0" smtClean="0"/>
              <a:t>Gardner D. </a:t>
            </a:r>
            <a:r>
              <a:rPr lang="en-IN" sz="2400" dirty="0" err="1" smtClean="0"/>
              <a:t>Hiscox</a:t>
            </a:r>
            <a:r>
              <a:rPr lang="en-IN" sz="2400" dirty="0" smtClean="0"/>
              <a:t>, Mechanical Appliances, Mechanical Movements and Novelties of Construction 2008th Edition</a:t>
            </a:r>
            <a:r>
              <a:rPr lang="en-IN" sz="2400" b="1" dirty="0" smtClean="0"/>
              <a:t>.</a:t>
            </a:r>
            <a:r>
              <a:rPr lang="en-IN" sz="2400" dirty="0" smtClean="0"/>
              <a:t> 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SS Rattan, </a:t>
            </a:r>
            <a:r>
              <a:rPr lang="en-IN" sz="2400" dirty="0" smtClean="0"/>
              <a:t>Theory of Machines</a:t>
            </a:r>
            <a:r>
              <a:rPr lang="en-US" sz="2400" dirty="0" smtClean="0"/>
              <a:t>, </a:t>
            </a:r>
            <a:r>
              <a:rPr lang="en-IN" sz="2400" dirty="0" smtClean="0"/>
              <a:t>McGraw Hill Education; Fourth edition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65762" y="3965066"/>
            <a:ext cx="6189619" cy="156988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Viva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and Report Each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Lab@5 marks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50</a:t>
            </a:r>
            <a:endParaRPr lang="en-US" sz="2400" dirty="0" smtClean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End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Sem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lab Exam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	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30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End </a:t>
            </a:r>
            <a:r>
              <a:rPr lang="en-US" sz="2400" u="sng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Sem</a:t>
            </a:r>
            <a:r>
              <a:rPr lang="en-US" sz="2400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Viva</a:t>
            </a:r>
            <a:r>
              <a:rPr lang="en-US" sz="2400" u="sng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  	</a:t>
            </a:r>
            <a:r>
              <a:rPr lang="en-US" sz="2400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400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20 </a:t>
            </a:r>
            <a:endParaRPr lang="en-US" sz="2400" u="sng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Total 			         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100 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0C57-AD8D-4686-BAB4-5D0E9B273C9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26970" y="4073570"/>
            <a:ext cx="3799930" cy="5640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600" dirty="0" smtClean="0"/>
              <a:t>Assessment Scheme </a:t>
            </a:r>
            <a:r>
              <a:rPr lang="en-US" altLang="en-US" sz="2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80722" y="6102061"/>
            <a:ext cx="5846793" cy="5747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600" dirty="0" smtClean="0">
                <a:solidFill>
                  <a:srgbClr val="7030A0"/>
                </a:solidFill>
              </a:rPr>
              <a:t>Lab Session: Tues, 2:00 – 4:00 PM</a:t>
            </a:r>
          </a:p>
        </p:txBody>
      </p:sp>
      <p:pic>
        <p:nvPicPr>
          <p:cNvPr id="13" name="Picture 12" descr="iit mandi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7080" y="9144"/>
            <a:ext cx="1132941" cy="907814"/>
          </a:xfrm>
          <a:prstGeom prst="rect">
            <a:avLst/>
          </a:prstGeom>
        </p:spPr>
      </p:pic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6710635" y="5763734"/>
            <a:ext cx="3799930" cy="8654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6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himanshu@iitmandi.ac.in</a:t>
            </a:r>
            <a:endParaRPr lang="en-US" altLang="en-US" sz="2600" i="1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en-US" sz="2600" i="1" u="sng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sunny@iitmandi.ac.in</a:t>
            </a:r>
            <a:endParaRPr lang="en-US" altLang="en-US" sz="2600" i="1" u="sng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69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316" name="Rectangle 2"/>
          <p:cNvSpPr>
            <a:spLocks noChangeArrowheads="1"/>
          </p:cNvSpPr>
          <p:nvPr/>
        </p:nvSpPr>
        <p:spPr bwMode="auto">
          <a:xfrm flipV="1">
            <a:off x="0" y="919123"/>
            <a:ext cx="12192000" cy="45719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85E"/>
              </a:gs>
            </a:gsLst>
            <a:path path="rect">
              <a:fillToRect r="100000" b="100000"/>
            </a:path>
          </a:gra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lIns="91418" tIns="45710" rIns="91418" bIns="4571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>
              <a:latin typeface="Calibri" panose="020F0502020204030204" pitchFamily="34" charset="0"/>
            </a:endParaRPr>
          </a:p>
        </p:txBody>
      </p:sp>
      <p:sp>
        <p:nvSpPr>
          <p:cNvPr id="13319" name="TextBox 15"/>
          <p:cNvSpPr txBox="1">
            <a:spLocks noChangeArrowheads="1"/>
          </p:cNvSpPr>
          <p:nvPr/>
        </p:nvSpPr>
        <p:spPr bwMode="auto">
          <a:xfrm>
            <a:off x="3004765" y="228935"/>
            <a:ext cx="61024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 smtClean="0">
                <a:solidFill>
                  <a:srgbClr val="993300"/>
                </a:solidFill>
              </a:rPr>
              <a:t>Course Objective</a:t>
            </a:r>
            <a:endParaRPr lang="en-US" altLang="en-US" dirty="0">
              <a:solidFill>
                <a:srgbClr val="993300"/>
              </a:solidFill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276247" y="1373369"/>
            <a:ext cx="11577762" cy="50365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Students who successfully complete the course will demonstrate the following outcomes by </a:t>
            </a:r>
            <a:r>
              <a:rPr lang="en-US" sz="2400" dirty="0" smtClean="0"/>
              <a:t>lab session:</a:t>
            </a:r>
            <a:endParaRPr lang="en-US" altLang="en-US" sz="2600" dirty="0" smtClean="0"/>
          </a:p>
          <a:p>
            <a:pPr algn="just"/>
            <a:r>
              <a:rPr lang="en-IN" sz="2400" dirty="0" smtClean="0">
                <a:solidFill>
                  <a:srgbClr val="7030A0"/>
                </a:solidFill>
              </a:rPr>
              <a:t>Students will be able to identify functional characteristics various machine elements.</a:t>
            </a:r>
          </a:p>
          <a:p>
            <a:pPr algn="just"/>
            <a:r>
              <a:rPr lang="en-IN" sz="2400" dirty="0" smtClean="0">
                <a:solidFill>
                  <a:srgbClr val="7030A0"/>
                </a:solidFill>
              </a:rPr>
              <a:t>Students will demonstrate the ability to synthesize and analyse mechanisms.</a:t>
            </a:r>
          </a:p>
          <a:p>
            <a:pPr algn="just"/>
            <a:r>
              <a:rPr lang="en-IN" sz="2400" dirty="0" smtClean="0">
                <a:solidFill>
                  <a:srgbClr val="7030A0"/>
                </a:solidFill>
              </a:rPr>
              <a:t>Students will demonstrate ability to design and analyse cams.</a:t>
            </a:r>
          </a:p>
          <a:p>
            <a:pPr algn="just"/>
            <a:r>
              <a:rPr lang="en-IN" sz="2400" dirty="0" smtClean="0">
                <a:solidFill>
                  <a:srgbClr val="7030A0"/>
                </a:solidFill>
              </a:rPr>
              <a:t>Students will demonstrate the ability analyse gear trains.</a:t>
            </a:r>
          </a:p>
          <a:p>
            <a:pPr algn="just"/>
            <a:r>
              <a:rPr lang="en-US" sz="2400" dirty="0" smtClean="0">
                <a:solidFill>
                  <a:srgbClr val="7030A0"/>
                </a:solidFill>
              </a:rPr>
              <a:t>A </a:t>
            </a:r>
            <a:r>
              <a:rPr lang="en-US" sz="2400" dirty="0">
                <a:solidFill>
                  <a:srgbClr val="7030A0"/>
                </a:solidFill>
              </a:rPr>
              <a:t>knowledge of </a:t>
            </a:r>
            <a:r>
              <a:rPr lang="en-US" sz="2400" dirty="0" smtClean="0">
                <a:solidFill>
                  <a:srgbClr val="7030A0"/>
                </a:solidFill>
              </a:rPr>
              <a:t>various kind of vibrating system, analyses of reciprocating mass, </a:t>
            </a:r>
            <a:r>
              <a:rPr lang="en-US" sz="2400" dirty="0" smtClean="0">
                <a:solidFill>
                  <a:srgbClr val="7030A0"/>
                </a:solidFill>
              </a:rPr>
              <a:t>and journal </a:t>
            </a:r>
            <a:r>
              <a:rPr lang="en-US" sz="2400" dirty="0" smtClean="0">
                <a:solidFill>
                  <a:srgbClr val="7030A0"/>
                </a:solidFill>
              </a:rPr>
              <a:t>bearing </a:t>
            </a:r>
            <a:r>
              <a:rPr lang="en-US" sz="2400" dirty="0" smtClean="0">
                <a:solidFill>
                  <a:srgbClr val="7030A0"/>
                </a:solidFill>
              </a:rPr>
              <a:t>systems</a:t>
            </a:r>
            <a:r>
              <a:rPr lang="en-US" sz="2400" dirty="0" smtClean="0">
                <a:solidFill>
                  <a:srgbClr val="7030A0"/>
                </a:solidFill>
              </a:rPr>
              <a:t>. </a:t>
            </a:r>
            <a:endParaRPr lang="en-US" sz="2400" dirty="0">
              <a:solidFill>
                <a:srgbClr val="7030A0"/>
              </a:solidFill>
            </a:endParaRPr>
          </a:p>
          <a:p>
            <a:pPr marL="0" indent="0" algn="just">
              <a:buNone/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0C57-AD8D-4686-BAB4-5D0E9B273C9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7" descr="iit mandi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7080" y="9144"/>
            <a:ext cx="1132941" cy="90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6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316" name="Rectangle 2"/>
          <p:cNvSpPr>
            <a:spLocks noChangeArrowheads="1"/>
          </p:cNvSpPr>
          <p:nvPr/>
        </p:nvSpPr>
        <p:spPr bwMode="auto">
          <a:xfrm flipV="1">
            <a:off x="0" y="919123"/>
            <a:ext cx="12192000" cy="45719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85E"/>
              </a:gs>
            </a:gsLst>
            <a:path path="rect">
              <a:fillToRect r="100000" b="100000"/>
            </a:path>
          </a:gra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lIns="91418" tIns="45710" rIns="91418" bIns="4571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0C57-AD8D-4686-BAB4-5D0E9B273C9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 descr="iit mandi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7080" y="9144"/>
            <a:ext cx="1132941" cy="907814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552575" y="1102542"/>
            <a:ext cx="11479236" cy="62274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b="1" dirty="0" smtClean="0">
                <a:solidFill>
                  <a:srgbClr val="7030A0"/>
                </a:solidFill>
              </a:rPr>
              <a:t>To study kinematic chain and their inversions.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1725284"/>
            <a:ext cx="10058400" cy="477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6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316" name="Rectangle 2"/>
          <p:cNvSpPr>
            <a:spLocks noChangeArrowheads="1"/>
          </p:cNvSpPr>
          <p:nvPr/>
        </p:nvSpPr>
        <p:spPr bwMode="auto">
          <a:xfrm flipV="1">
            <a:off x="0" y="919123"/>
            <a:ext cx="12192000" cy="45719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85E"/>
              </a:gs>
            </a:gsLst>
            <a:path path="rect">
              <a:fillToRect r="100000" b="100000"/>
            </a:path>
          </a:gra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lIns="91418" tIns="45710" rIns="91418" bIns="4571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0C57-AD8D-4686-BAB4-5D0E9B273C9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 descr="iit mandi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7080" y="9144"/>
            <a:ext cx="1132941" cy="907814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552575" y="1102541"/>
            <a:ext cx="11479236" cy="133873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b="1" dirty="0" smtClean="0">
                <a:solidFill>
                  <a:srgbClr val="7030A0"/>
                </a:solidFill>
              </a:rPr>
              <a:t>To study the oscillation of simple pendulum.</a:t>
            </a:r>
          </a:p>
          <a:p>
            <a:pPr>
              <a:buFont typeface="Arial" pitchFamily="34" charset="0"/>
              <a:buChar char="•"/>
            </a:pPr>
            <a:r>
              <a:rPr lang="en-IN" sz="2400" b="1" dirty="0" smtClean="0">
                <a:solidFill>
                  <a:srgbClr val="7030A0"/>
                </a:solidFill>
              </a:rPr>
              <a:t>To determine the radius of gyration of a compound pendulum.</a:t>
            </a:r>
          </a:p>
          <a:p>
            <a:pPr>
              <a:buFont typeface="Arial" pitchFamily="34" charset="0"/>
              <a:buChar char="•"/>
            </a:pPr>
            <a:r>
              <a:rPr lang="en-IN" sz="2400" b="1" dirty="0" smtClean="0">
                <a:solidFill>
                  <a:srgbClr val="7030A0"/>
                </a:solidFill>
              </a:rPr>
              <a:t>To determine radius of gyration of disc using </a:t>
            </a:r>
            <a:r>
              <a:rPr lang="en-IN" sz="2400" b="1" dirty="0" err="1" smtClean="0">
                <a:solidFill>
                  <a:srgbClr val="7030A0"/>
                </a:solidFill>
              </a:rPr>
              <a:t>Trifilar</a:t>
            </a:r>
            <a:r>
              <a:rPr lang="en-IN" sz="2400" b="1" dirty="0" smtClean="0">
                <a:solidFill>
                  <a:srgbClr val="7030A0"/>
                </a:solidFill>
              </a:rPr>
              <a:t> suspension.</a:t>
            </a:r>
          </a:p>
        </p:txBody>
      </p:sp>
      <p:pic>
        <p:nvPicPr>
          <p:cNvPr id="10" name="Picture 9" descr="Universal Vibration Apparatus (2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92367" y="2493034"/>
            <a:ext cx="2950640" cy="4132052"/>
          </a:xfrm>
          <a:prstGeom prst="rect">
            <a:avLst/>
          </a:prstGeom>
        </p:spPr>
      </p:pic>
      <p:pic>
        <p:nvPicPr>
          <p:cNvPr id="11" name="Picture 10" descr="Universal Vibration Apparatu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2391" y="2493035"/>
            <a:ext cx="2850739" cy="41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6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316" name="Rectangle 2"/>
          <p:cNvSpPr>
            <a:spLocks noChangeArrowheads="1"/>
          </p:cNvSpPr>
          <p:nvPr/>
        </p:nvSpPr>
        <p:spPr bwMode="auto">
          <a:xfrm flipV="1">
            <a:off x="0" y="919123"/>
            <a:ext cx="12192000" cy="45719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85E"/>
              </a:gs>
            </a:gsLst>
            <a:path path="rect">
              <a:fillToRect r="100000" b="100000"/>
            </a:path>
          </a:gra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lIns="91418" tIns="45710" rIns="91418" bIns="4571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0C57-AD8D-4686-BAB4-5D0E9B273C9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 descr="iit mandi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7080" y="9144"/>
            <a:ext cx="1132941" cy="907814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552575" y="1102541"/>
            <a:ext cx="11479236" cy="133873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b="1" dirty="0" smtClean="0">
                <a:solidFill>
                  <a:srgbClr val="7030A0"/>
                </a:solidFill>
              </a:rPr>
              <a:t>Study of Gyroscopic effect and determination of gyroscopic couple.</a:t>
            </a:r>
          </a:p>
        </p:txBody>
      </p:sp>
      <p:pic>
        <p:nvPicPr>
          <p:cNvPr id="10" name="Picture 9" descr="Gyroscop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54082" y="1609870"/>
            <a:ext cx="7570502" cy="504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6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316" name="Rectangle 2"/>
          <p:cNvSpPr>
            <a:spLocks noChangeArrowheads="1"/>
          </p:cNvSpPr>
          <p:nvPr/>
        </p:nvSpPr>
        <p:spPr bwMode="auto">
          <a:xfrm flipV="1">
            <a:off x="0" y="919123"/>
            <a:ext cx="12192000" cy="45719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85E"/>
              </a:gs>
            </a:gsLst>
            <a:path path="rect">
              <a:fillToRect r="100000" b="100000"/>
            </a:path>
          </a:gra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lIns="91418" tIns="45710" rIns="91418" bIns="4571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0C57-AD8D-4686-BAB4-5D0E9B273C9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 descr="iit mandi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7080" y="9144"/>
            <a:ext cx="1132941" cy="907814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552575" y="1102541"/>
            <a:ext cx="11479236" cy="133873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b="1" dirty="0" smtClean="0">
                <a:solidFill>
                  <a:srgbClr val="7030A0"/>
                </a:solidFill>
              </a:rPr>
              <a:t>To determine the position of sleeve against controlling force and speed of Watt, Porter, </a:t>
            </a:r>
            <a:r>
              <a:rPr lang="en-IN" sz="2400" b="1" dirty="0" err="1" smtClean="0">
                <a:solidFill>
                  <a:srgbClr val="7030A0"/>
                </a:solidFill>
              </a:rPr>
              <a:t>Proell</a:t>
            </a:r>
            <a:r>
              <a:rPr lang="en-IN" sz="2400" b="1" dirty="0" smtClean="0">
                <a:solidFill>
                  <a:srgbClr val="7030A0"/>
                </a:solidFill>
              </a:rPr>
              <a:t> and </a:t>
            </a:r>
            <a:r>
              <a:rPr lang="en-IN" sz="2400" b="1" dirty="0" err="1" smtClean="0">
                <a:solidFill>
                  <a:srgbClr val="7030A0"/>
                </a:solidFill>
              </a:rPr>
              <a:t>Hartnell</a:t>
            </a:r>
            <a:r>
              <a:rPr lang="en-IN" sz="2400" b="1" dirty="0" smtClean="0">
                <a:solidFill>
                  <a:srgbClr val="7030A0"/>
                </a:solidFill>
              </a:rPr>
              <a:t> governor. Plot the characteristic curve of radius of rotation against force. </a:t>
            </a:r>
          </a:p>
          <a:p>
            <a:endParaRPr lang="en-IN" sz="2400" b="1" dirty="0" smtClean="0">
              <a:solidFill>
                <a:srgbClr val="7030A0"/>
              </a:solidFill>
            </a:endParaRPr>
          </a:p>
        </p:txBody>
      </p:sp>
      <p:pic>
        <p:nvPicPr>
          <p:cNvPr id="10" name="Picture 9" descr="Universal Governo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8494" y="2156604"/>
            <a:ext cx="4606940" cy="426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6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316" name="Rectangle 2"/>
          <p:cNvSpPr>
            <a:spLocks noChangeArrowheads="1"/>
          </p:cNvSpPr>
          <p:nvPr/>
        </p:nvSpPr>
        <p:spPr bwMode="auto">
          <a:xfrm flipV="1">
            <a:off x="0" y="919123"/>
            <a:ext cx="12192000" cy="45719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185E"/>
              </a:gs>
            </a:gsLst>
            <a:path path="rect">
              <a:fillToRect r="100000" b="100000"/>
            </a:path>
          </a:gra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lIns="91418" tIns="45710" rIns="91418" bIns="4571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30C57-AD8D-4686-BAB4-5D0E9B273C9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 descr="iit mandi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7080" y="9144"/>
            <a:ext cx="1132941" cy="907814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552575" y="1016276"/>
            <a:ext cx="11479236" cy="133873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IN" sz="2400" b="1" dirty="0" smtClean="0">
                <a:solidFill>
                  <a:srgbClr val="7030A0"/>
                </a:solidFill>
              </a:rPr>
              <a:t>This experiment demonstrates pressure distribution with </a:t>
            </a:r>
            <a:r>
              <a:rPr lang="en-IN" sz="2400" b="1" dirty="0" err="1" smtClean="0">
                <a:solidFill>
                  <a:srgbClr val="7030A0"/>
                </a:solidFill>
              </a:rPr>
              <a:t>hydrodynamically</a:t>
            </a:r>
            <a:r>
              <a:rPr lang="en-IN" sz="2400" b="1" dirty="0" smtClean="0">
                <a:solidFill>
                  <a:srgbClr val="7030A0"/>
                </a:solidFill>
              </a:rPr>
              <a:t> lubricated radial sleeve bearings. The pressure distribution around the perimeter and in axial direction is illustrated with the aid of the 16 tubes.</a:t>
            </a:r>
          </a:p>
          <a:p>
            <a:endParaRPr lang="en-IN" sz="2400" b="1" dirty="0" smtClean="0">
              <a:solidFill>
                <a:srgbClr val="7030A0"/>
              </a:solidFill>
            </a:endParaRPr>
          </a:p>
        </p:txBody>
      </p:sp>
      <p:pic>
        <p:nvPicPr>
          <p:cNvPr id="10" name="Picture 9" descr="Journal Bearing Apparatu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48376" y="2146361"/>
            <a:ext cx="3925019" cy="461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6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7216</TotalTime>
  <Words>563</Words>
  <Application>Microsoft Office PowerPoint</Application>
  <PresentationFormat>Widescreen</PresentationFormat>
  <Paragraphs>89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Design Lab –II (ME312P 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Mechanics</dc:title>
  <dc:creator>Himanshu Pathak</dc:creator>
  <cp:lastModifiedBy>lenovo</cp:lastModifiedBy>
  <cp:revision>557</cp:revision>
  <dcterms:created xsi:type="dcterms:W3CDTF">2015-06-15T23:27:38Z</dcterms:created>
  <dcterms:modified xsi:type="dcterms:W3CDTF">2025-01-21T07:12:58Z</dcterms:modified>
</cp:coreProperties>
</file>